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390" r:id="rId2"/>
    <p:sldId id="416" r:id="rId3"/>
    <p:sldId id="445" r:id="rId4"/>
    <p:sldId id="537" r:id="rId5"/>
    <p:sldId id="538" r:id="rId6"/>
    <p:sldId id="539" r:id="rId7"/>
    <p:sldId id="548" r:id="rId8"/>
    <p:sldId id="540" r:id="rId9"/>
    <p:sldId id="541" r:id="rId10"/>
    <p:sldId id="542" r:id="rId11"/>
    <p:sldId id="440" r:id="rId12"/>
    <p:sldId id="385" r:id="rId13"/>
    <p:sldId id="543" r:id="rId14"/>
    <p:sldId id="544" r:id="rId15"/>
    <p:sldId id="558" r:id="rId16"/>
    <p:sldId id="438" r:id="rId17"/>
    <p:sldId id="387" r:id="rId18"/>
    <p:sldId id="427" r:id="rId19"/>
    <p:sldId id="514" r:id="rId20"/>
    <p:sldId id="363" r:id="rId21"/>
    <p:sldId id="556" r:id="rId22"/>
    <p:sldId id="506" r:id="rId23"/>
    <p:sldId id="507" r:id="rId24"/>
    <p:sldId id="508" r:id="rId25"/>
    <p:sldId id="550" r:id="rId26"/>
    <p:sldId id="509" r:id="rId27"/>
    <p:sldId id="557" r:id="rId28"/>
    <p:sldId id="510" r:id="rId29"/>
    <p:sldId id="545" r:id="rId30"/>
    <p:sldId id="511" r:id="rId31"/>
    <p:sldId id="512" r:id="rId32"/>
    <p:sldId id="513" r:id="rId33"/>
    <p:sldId id="549" r:id="rId34"/>
    <p:sldId id="546" r:id="rId35"/>
    <p:sldId id="547" r:id="rId36"/>
    <p:sldId id="444" r:id="rId37"/>
    <p:sldId id="552" r:id="rId38"/>
    <p:sldId id="554" r:id="rId39"/>
    <p:sldId id="555" r:id="rId40"/>
    <p:sldId id="551" r:id="rId41"/>
    <p:sldId id="532" r:id="rId42"/>
    <p:sldId id="342" r:id="rId4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0213"/>
    <a:srgbClr val="6E0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0116" autoAdjust="0"/>
  </p:normalViewPr>
  <p:slideViewPr>
    <p:cSldViewPr snapToGrid="0">
      <p:cViewPr varScale="1">
        <p:scale>
          <a:sx n="75" d="100"/>
          <a:sy n="75" d="100"/>
        </p:scale>
        <p:origin x="62" y="4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321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02" tIns="46652" rIns="93302" bIns="46652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02" tIns="46652" rIns="93302" bIns="46652" rtlCol="0"/>
          <a:lstStyle>
            <a:lvl1pPr algn="r">
              <a:defRPr sz="1200"/>
            </a:lvl1pPr>
          </a:lstStyle>
          <a:p>
            <a:fld id="{87310450-6199-497F-9C57-A738B5ED59DC}" type="datetime1">
              <a:rPr lang="en-US" smtClean="0"/>
              <a:t>6/20/2023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2"/>
            <a:ext cx="3043343" cy="467071"/>
          </a:xfrm>
          <a:prstGeom prst="rect">
            <a:avLst/>
          </a:prstGeom>
        </p:spPr>
        <p:txBody>
          <a:bodyPr vert="horz" lIns="93302" tIns="46652" rIns="93302" bIns="46652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8CF2DFB-8BCA-4271-8919-F22BF3C917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95192" y="8864336"/>
            <a:ext cx="2921821" cy="452861"/>
          </a:xfrm>
          <a:prstGeom prst="rect">
            <a:avLst/>
          </a:prstGeom>
        </p:spPr>
        <p:txBody>
          <a:bodyPr vert="horz" lIns="90086" tIns="45044" rIns="90086" bIns="45044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02" tIns="46652" rIns="93302" bIns="46652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02" tIns="46652" rIns="93302" bIns="46652" rtlCol="0"/>
          <a:lstStyle>
            <a:lvl1pPr algn="r">
              <a:defRPr sz="1200"/>
            </a:lvl1pPr>
          </a:lstStyle>
          <a:p>
            <a:fld id="{8B82C0B9-9387-467B-A67A-B1899E0EE7D2}" type="datetime1">
              <a:rPr lang="en-US" smtClean="0"/>
              <a:t>6/20/2023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2" tIns="46652" rIns="93302" bIns="46652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80004"/>
            <a:ext cx="5618480" cy="3665458"/>
          </a:xfrm>
          <a:prstGeom prst="rect">
            <a:avLst/>
          </a:prstGeom>
        </p:spPr>
        <p:txBody>
          <a:bodyPr vert="horz" lIns="93302" tIns="46652" rIns="93302" bIns="46652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2"/>
            <a:ext cx="3043343" cy="467071"/>
          </a:xfrm>
          <a:prstGeom prst="rect">
            <a:avLst/>
          </a:prstGeom>
        </p:spPr>
        <p:txBody>
          <a:bodyPr vert="horz" lIns="93302" tIns="46652" rIns="93302" bIns="46652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2"/>
            <a:ext cx="3043343" cy="467071"/>
          </a:xfrm>
          <a:prstGeom prst="rect">
            <a:avLst/>
          </a:prstGeom>
        </p:spPr>
        <p:txBody>
          <a:bodyPr vert="horz" lIns="93302" tIns="46652" rIns="93302" bIns="46652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000" b="1">
                <a:solidFill>
                  <a:srgbClr val="6E021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96EFF2-3374-4CFD-9E81-E6E167450D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04" y="135651"/>
            <a:ext cx="260360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3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593888"/>
            <a:ext cx="12192000" cy="735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0D1BDAE-5C65-482C-80E4-6BE9966F1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603504"/>
            <a:ext cx="8522208" cy="704088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F637092-76AA-419A-8B6C-6CEB8FF8F6D7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02336" y="1874520"/>
            <a:ext cx="11393424" cy="4890174"/>
          </a:xfrm>
        </p:spPr>
        <p:txBody>
          <a:bodyPr lIns="45720" rIns="45720">
            <a:noAutofit/>
          </a:bodyPr>
          <a:lstStyle>
            <a:lvl1pPr marL="365760" indent="-365760">
              <a:spcBef>
                <a:spcPts val="0"/>
              </a:spcBef>
              <a:buFont typeface="Arial" panose="020B0604020202020204" pitchFamily="34" charset="0"/>
              <a:buChar char="•"/>
              <a:defRPr sz="3200" b="1"/>
            </a:lvl1pPr>
            <a:lvl2pPr marL="914400" indent="-457200">
              <a:spcBef>
                <a:spcPts val="0"/>
              </a:spcBef>
              <a:buFont typeface="Calibri" panose="020F0502020204030204" pitchFamily="34" charset="0"/>
              <a:buChar char="–"/>
              <a:defRPr sz="3000" b="1"/>
            </a:lvl2pPr>
            <a:lvl3pPr marL="1188720" indent="-274320">
              <a:spcBef>
                <a:spcPts val="0"/>
              </a:spcBef>
              <a:defRPr sz="2600" b="1"/>
            </a:lvl3pPr>
            <a:lvl4pPr marL="1417320" indent="-182880">
              <a:buFont typeface="Arial" panose="020B0604020202020204" pitchFamily="34" charset="0"/>
              <a:buChar char="•"/>
              <a:defRPr sz="2200" b="1"/>
            </a:lvl4pPr>
            <a:lvl5pPr marL="1600200" indent="-182880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6758E-5C53-4452-B0F9-C1C019567D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920" y="274320"/>
            <a:ext cx="1923209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7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6/20/2023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507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257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35" y="2067219"/>
            <a:ext cx="7344596" cy="2269111"/>
          </a:xfrm>
        </p:spPr>
        <p:txBody>
          <a:bodyPr anchor="t"/>
          <a:lstStyle/>
          <a:p>
            <a:pPr algn="ctr"/>
            <a:r>
              <a:rPr lang="en-US" sz="3000" dirty="0"/>
              <a:t> </a:t>
            </a:r>
            <a:br>
              <a:rPr lang="en-US" dirty="0"/>
            </a:br>
            <a:r>
              <a:rPr lang="en-US" dirty="0"/>
              <a:t>Public Hearing on the </a:t>
            </a:r>
            <a:br>
              <a:rPr lang="en-US" dirty="0"/>
            </a:br>
            <a:r>
              <a:rPr lang="en-US" dirty="0"/>
              <a:t>2023-2024 Budget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2123" y="4589463"/>
            <a:ext cx="6636477" cy="150018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June 20, 2023</a:t>
            </a:r>
          </a:p>
        </p:txBody>
      </p:sp>
    </p:spTree>
    <p:extLst>
      <p:ext uri="{BB962C8B-B14F-4D97-AF65-F5344CB8AC3E}">
        <p14:creationId xmlns:p14="http://schemas.microsoft.com/office/powerpoint/2010/main" val="88167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4144" y="605653"/>
            <a:ext cx="852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2023-2024 Budget Development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926" y="1890586"/>
            <a:ext cx="11397005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0" indent="-36576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</a:rPr>
              <a:t>Expenditure Assumptions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en-US" sz="2800" b="1" dirty="0"/>
              <a:t>Other positions </a:t>
            </a:r>
          </a:p>
          <a:p>
            <a:pPr marL="1371600" lvl="2" indent="-274320">
              <a:buFont typeface="Wingdings" panose="05000000000000000000" pitchFamily="2" charset="2"/>
              <a:buChar char="§"/>
            </a:pPr>
            <a:r>
              <a:rPr lang="en-US" sz="2400" b="1" dirty="0"/>
              <a:t>An additional Security Guard at the High School</a:t>
            </a:r>
          </a:p>
          <a:p>
            <a:pPr marL="1371600" lvl="2" indent="-274320">
              <a:buFont typeface="Wingdings" panose="05000000000000000000" pitchFamily="2" charset="2"/>
              <a:buChar char="§"/>
            </a:pPr>
            <a:r>
              <a:rPr lang="en-US" sz="2400" b="1" dirty="0"/>
              <a:t>2 more full-time substitutes at the secondary level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endParaRPr lang="en-US" sz="1500" b="1" dirty="0"/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en-US" sz="2800" b="1" dirty="0"/>
              <a:t>Increase in property and liability insurance due to market conditions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en-US" sz="2800" b="1" dirty="0"/>
              <a:t>Increase in the Ellis County Appraisal and Tax Collection costs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en-US" sz="2800" b="1" dirty="0"/>
              <a:t>Sustain the attendance incentives previously implemented 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en-US" sz="2800" b="1" dirty="0"/>
              <a:t>Increase the overall substitute budget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en-US" sz="2800" b="1" dirty="0"/>
              <a:t>Increase the security budget for additional canine visits and overtime</a:t>
            </a:r>
          </a:p>
        </p:txBody>
      </p:sp>
    </p:spTree>
    <p:extLst>
      <p:ext uri="{BB962C8B-B14F-4D97-AF65-F5344CB8AC3E}">
        <p14:creationId xmlns:p14="http://schemas.microsoft.com/office/powerpoint/2010/main" val="399677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2999" y="605653"/>
            <a:ext cx="8501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926" y="1890586"/>
            <a:ext cx="11397005" cy="399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0" indent="-4572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>
                    <a:lumMod val="85000"/>
                  </a:schemeClr>
                </a:solidFill>
              </a:rPr>
              <a:t>2023-2024 Budget Development</a:t>
            </a:r>
          </a:p>
          <a:p>
            <a:pPr marL="365760" lvl="0" indent="-457200"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1000" b="1" dirty="0"/>
          </a:p>
          <a:p>
            <a:pPr marL="365760" lvl="0" indent="-4572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200" b="1" dirty="0"/>
              <a:t>2023-2024 Budget for Adoption</a:t>
            </a:r>
          </a:p>
          <a:p>
            <a:pPr marL="365760" lvl="0" indent="-457200"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1000" b="1" dirty="0">
              <a:solidFill>
                <a:schemeClr val="bg1">
                  <a:lumMod val="85000"/>
                </a:schemeClr>
              </a:solidFill>
            </a:endParaRPr>
          </a:p>
          <a:p>
            <a:pPr marL="365760" lvl="0" indent="-4572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>
                    <a:lumMod val="85000"/>
                  </a:schemeClr>
                </a:solidFill>
              </a:rPr>
              <a:t>Discussion on Property Values</a:t>
            </a:r>
          </a:p>
          <a:p>
            <a:pPr marL="365760" indent="-457200"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1000" b="1" dirty="0">
              <a:solidFill>
                <a:schemeClr val="bg1">
                  <a:lumMod val="85000"/>
                </a:schemeClr>
              </a:solidFill>
            </a:endParaRPr>
          </a:p>
          <a:p>
            <a:pPr marL="365760" indent="-4572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>
                    <a:lumMod val="85000"/>
                  </a:schemeClr>
                </a:solidFill>
              </a:rPr>
              <a:t>Next Steps</a:t>
            </a:r>
          </a:p>
          <a:p>
            <a:pPr marL="365760" lvl="0" indent="-457200"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1000" b="1" dirty="0">
              <a:solidFill>
                <a:schemeClr val="bg1">
                  <a:lumMod val="85000"/>
                </a:schemeClr>
              </a:solidFill>
            </a:endParaRPr>
          </a:p>
          <a:p>
            <a:pPr marL="365760" lvl="0" indent="-4572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>
                    <a:lumMod val="85000"/>
                  </a:schemeClr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5182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4144" y="605653"/>
            <a:ext cx="852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2023-2024 Budget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4AB0D0-864B-460E-89CA-442B94EB0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6" y="2194560"/>
            <a:ext cx="1150174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0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4144" y="605653"/>
            <a:ext cx="852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General Fund Budget Overview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171B0C-C35F-40BF-8C7E-8A0704133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4" y="1581912"/>
            <a:ext cx="10999791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5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4144" y="605653"/>
            <a:ext cx="852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General Fund Budget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2B1AE8-CA18-48E1-B75D-15DCB3830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96" y="1581912"/>
            <a:ext cx="10999795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0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4144" y="605653"/>
            <a:ext cx="852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General Fund Budget Overview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F543CD-4714-4D88-8321-8F4BA728C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592" y="1371600"/>
            <a:ext cx="729899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8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4144" y="605653"/>
            <a:ext cx="852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General Fund Revenues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EA2ABB-FC0D-46AE-8678-E71DA9E9C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432" y="1645920"/>
            <a:ext cx="756308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9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4144" y="605653"/>
            <a:ext cx="852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General Fund Expenditures by Object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518015-B169-40B4-878F-A91643DED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536" y="1645920"/>
            <a:ext cx="793022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7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4144" y="605653"/>
            <a:ext cx="852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General Fund Expenditures by Function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282D43-819C-46D7-96BA-541C02025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568" y="1645920"/>
            <a:ext cx="9395634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0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4144" y="605653"/>
            <a:ext cx="852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General Fund Balance History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AE0BB-7FCE-4166-99AF-E5C91C480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656" y="1737360"/>
            <a:ext cx="858229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4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2999" y="605653"/>
            <a:ext cx="8501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926" y="1890586"/>
            <a:ext cx="11397005" cy="399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0" indent="-4572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200" b="1" dirty="0"/>
              <a:t>2023-2024 Budget Development</a:t>
            </a:r>
          </a:p>
          <a:p>
            <a:pPr marL="365760" lvl="0" indent="-457200"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1000" b="1" dirty="0"/>
          </a:p>
          <a:p>
            <a:pPr marL="365760" lvl="0" indent="-4572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200" b="1" dirty="0"/>
              <a:t>2023-2024 Budget for Adoption</a:t>
            </a:r>
          </a:p>
          <a:p>
            <a:pPr marL="365760" lvl="0" indent="-457200"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1000" b="1" dirty="0"/>
          </a:p>
          <a:p>
            <a:pPr marL="365760" lvl="0" indent="-4572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200" b="1" dirty="0"/>
              <a:t>Discussion on Property Values</a:t>
            </a:r>
          </a:p>
          <a:p>
            <a:pPr marL="365760" indent="-457200"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1000" b="1" dirty="0"/>
          </a:p>
          <a:p>
            <a:pPr marL="365760" indent="-4572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200" b="1" dirty="0"/>
              <a:t>Next Steps</a:t>
            </a:r>
          </a:p>
          <a:p>
            <a:pPr marL="365760" lvl="0" indent="-457200"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1000" b="1" dirty="0"/>
          </a:p>
          <a:p>
            <a:pPr marL="365760" lvl="0" indent="-4572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2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04150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180px-Jefferson-Nickel-Unc-Obv copy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688" y="3243345"/>
            <a:ext cx="109728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50" y="4724334"/>
            <a:ext cx="829152" cy="8182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781" y="5577782"/>
            <a:ext cx="829152" cy="8182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144" y="605653"/>
            <a:ext cx="852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Where A Dollar Goes</a:t>
            </a:r>
          </a:p>
        </p:txBody>
      </p:sp>
      <p:sp>
        <p:nvSpPr>
          <p:cNvPr id="7" name="Content Placeholder 14"/>
          <p:cNvSpPr txBox="1">
            <a:spLocks/>
          </p:cNvSpPr>
          <p:nvPr/>
        </p:nvSpPr>
        <p:spPr>
          <a:xfrm>
            <a:off x="2402224" y="1971903"/>
            <a:ext cx="8014757" cy="107721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200" b="1" kern="0" dirty="0"/>
              <a:t>71¢ is spent on teaching, transporting, supervising and counseling students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89578" y="3305065"/>
            <a:ext cx="68674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b="1" kern="0" dirty="0"/>
              <a:t>6¢ is used for library materials, staff training and curriculum development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75222" y="4472864"/>
            <a:ext cx="6894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b="1" kern="0" dirty="0"/>
              <a:t>13¢ goes toward securing, operating and maintaining facilities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09721" y="5602392"/>
            <a:ext cx="6355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b="1" kern="0" dirty="0"/>
              <a:t>10¢ goes toward central, fiscal, IT &amp; community services</a:t>
            </a:r>
          </a:p>
        </p:txBody>
      </p:sp>
      <p:pic>
        <p:nvPicPr>
          <p:cNvPr id="11" name="Picture 10" descr="Quarter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7" y="1645669"/>
            <a:ext cx="118872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Quarter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57" y="2213589"/>
            <a:ext cx="118872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Penny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397" y="358760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Penny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07" y="431233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3" y="1762942"/>
            <a:ext cx="829152" cy="8182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13" y="2308373"/>
            <a:ext cx="829152" cy="818242"/>
          </a:xfrm>
          <a:prstGeom prst="rect">
            <a:avLst/>
          </a:prstGeom>
        </p:spPr>
      </p:pic>
      <p:pic>
        <p:nvPicPr>
          <p:cNvPr id="18" name="Picture 17" descr="Penny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333" y="206406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Penny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89" y="49855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Penny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213" y="4627751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47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FCFFD5-D0B4-404B-ACF5-2129F7A2D296}"/>
              </a:ext>
            </a:extLst>
          </p:cNvPr>
          <p:cNvSpPr/>
          <p:nvPr/>
        </p:nvSpPr>
        <p:spPr>
          <a:xfrm>
            <a:off x="1" y="593887"/>
            <a:ext cx="3931919" cy="1554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AF4BE9-FF06-45AB-8E15-BEFEB37D401F}"/>
              </a:ext>
            </a:extLst>
          </p:cNvPr>
          <p:cNvSpPr txBox="1"/>
          <p:nvPr/>
        </p:nvSpPr>
        <p:spPr>
          <a:xfrm>
            <a:off x="182880" y="640080"/>
            <a:ext cx="3424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Student Nutrition Fund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5" y="5013996"/>
            <a:ext cx="1965936" cy="13808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F39EE1-AE5A-4160-8579-CFC5A53BA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0"/>
            <a:ext cx="5085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4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FCFFD5-D0B4-404B-ACF5-2129F7A2D296}"/>
              </a:ext>
            </a:extLst>
          </p:cNvPr>
          <p:cNvSpPr/>
          <p:nvPr/>
        </p:nvSpPr>
        <p:spPr>
          <a:xfrm>
            <a:off x="1" y="593887"/>
            <a:ext cx="3931919" cy="1554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AF4BE9-FF06-45AB-8E15-BEFEB37D401F}"/>
              </a:ext>
            </a:extLst>
          </p:cNvPr>
          <p:cNvSpPr txBox="1"/>
          <p:nvPr/>
        </p:nvSpPr>
        <p:spPr>
          <a:xfrm>
            <a:off x="182880" y="640080"/>
            <a:ext cx="3424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Student Nutrition Fund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5" y="5013996"/>
            <a:ext cx="1965936" cy="13808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293C0D-0CD0-4B04-87CB-216C2FACCE8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178808" y="640080"/>
            <a:ext cx="777240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4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FCFFD5-D0B4-404B-ACF5-2129F7A2D296}"/>
              </a:ext>
            </a:extLst>
          </p:cNvPr>
          <p:cNvSpPr/>
          <p:nvPr/>
        </p:nvSpPr>
        <p:spPr>
          <a:xfrm>
            <a:off x="1" y="593887"/>
            <a:ext cx="3931919" cy="1554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AF4BE9-FF06-45AB-8E15-BEFEB37D401F}"/>
              </a:ext>
            </a:extLst>
          </p:cNvPr>
          <p:cNvSpPr txBox="1"/>
          <p:nvPr/>
        </p:nvSpPr>
        <p:spPr>
          <a:xfrm>
            <a:off x="182880" y="640080"/>
            <a:ext cx="3424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Debt Service Fund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5" y="5013996"/>
            <a:ext cx="1965936" cy="13808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156B4B-2EBA-424F-9EA7-EC7EAC7EA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792" y="1554480"/>
            <a:ext cx="800997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2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FCFFD5-D0B4-404B-ACF5-2129F7A2D296}"/>
              </a:ext>
            </a:extLst>
          </p:cNvPr>
          <p:cNvSpPr/>
          <p:nvPr/>
        </p:nvSpPr>
        <p:spPr>
          <a:xfrm>
            <a:off x="1" y="593887"/>
            <a:ext cx="3931919" cy="1554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AF4BE9-FF06-45AB-8E15-BEFEB37D401F}"/>
              </a:ext>
            </a:extLst>
          </p:cNvPr>
          <p:cNvSpPr txBox="1"/>
          <p:nvPr/>
        </p:nvSpPr>
        <p:spPr>
          <a:xfrm>
            <a:off x="182880" y="640080"/>
            <a:ext cx="3424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Debt Service Fund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5" y="5013996"/>
            <a:ext cx="1965936" cy="13808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180510-1B5A-4249-9151-2E7FD4764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40" y="2286000"/>
            <a:ext cx="8720876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7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4144" y="605653"/>
            <a:ext cx="8520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Additional Budget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926" y="1890586"/>
            <a:ext cx="1139700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0" indent="-365760">
              <a:buFont typeface="Arial" panose="020B0604020202020204" pitchFamily="34" charset="0"/>
              <a:buChar char="•"/>
            </a:pPr>
            <a:r>
              <a:rPr lang="en-US" sz="3200" b="1" dirty="0"/>
              <a:t>Supporting Information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en-US" sz="2800" b="1" dirty="0"/>
              <a:t>Student Enrollment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en-US" sz="2800" b="1" dirty="0"/>
              <a:t>Average Daily Attendance (ADA)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en-US" sz="2800" b="1" dirty="0"/>
              <a:t>Weighted Average Daily Attendance (WADA)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en-US" sz="2800" b="1" dirty="0"/>
              <a:t>Revenue Per WADA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en-US" sz="2800" b="1" dirty="0"/>
              <a:t>Property Taxable Values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en-US" sz="2800" b="1" dirty="0"/>
              <a:t>Estimated Tax Collection for 2023-2024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en-US" sz="2800" b="1" dirty="0"/>
              <a:t>Tax Collection History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en-US" sz="2800" b="1" dirty="0"/>
              <a:t>Historical Tax Rates 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en-US" sz="2800" b="1" dirty="0"/>
              <a:t>Top 10 taxpayers in Red Oak</a:t>
            </a:r>
          </a:p>
        </p:txBody>
      </p:sp>
    </p:spTree>
    <p:extLst>
      <p:ext uri="{BB962C8B-B14F-4D97-AF65-F5344CB8AC3E}">
        <p14:creationId xmlns:p14="http://schemas.microsoft.com/office/powerpoint/2010/main" val="24661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FCFFD5-D0B4-404B-ACF5-2129F7A2D296}"/>
              </a:ext>
            </a:extLst>
          </p:cNvPr>
          <p:cNvSpPr/>
          <p:nvPr/>
        </p:nvSpPr>
        <p:spPr>
          <a:xfrm>
            <a:off x="1" y="593887"/>
            <a:ext cx="3931919" cy="1554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AF4BE9-FF06-45AB-8E15-BEFEB37D401F}"/>
              </a:ext>
            </a:extLst>
          </p:cNvPr>
          <p:cNvSpPr txBox="1"/>
          <p:nvPr/>
        </p:nvSpPr>
        <p:spPr>
          <a:xfrm>
            <a:off x="182880" y="640080"/>
            <a:ext cx="3424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Student Enrollment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5" y="5013996"/>
            <a:ext cx="1965936" cy="1380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360" y="6126480"/>
            <a:ext cx="7995713" cy="4502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AE4292-263B-4746-A44E-9BB1ED8EF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1647" y="1325880"/>
            <a:ext cx="8028306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7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FCFFD5-D0B4-404B-ACF5-2129F7A2D296}"/>
              </a:ext>
            </a:extLst>
          </p:cNvPr>
          <p:cNvSpPr/>
          <p:nvPr/>
        </p:nvSpPr>
        <p:spPr>
          <a:xfrm>
            <a:off x="1" y="593887"/>
            <a:ext cx="3931919" cy="1554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AF4BE9-FF06-45AB-8E15-BEFEB37D401F}"/>
              </a:ext>
            </a:extLst>
          </p:cNvPr>
          <p:cNvSpPr txBox="1"/>
          <p:nvPr/>
        </p:nvSpPr>
        <p:spPr>
          <a:xfrm>
            <a:off x="182880" y="640080"/>
            <a:ext cx="3424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Average Daily Attendance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0" y="6126480"/>
            <a:ext cx="7995713" cy="450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5" y="5013996"/>
            <a:ext cx="1965936" cy="13808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4880F1-013D-46AC-BB04-445BD15FD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1648" y="1325880"/>
            <a:ext cx="804239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4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FCFFD5-D0B4-404B-ACF5-2129F7A2D296}"/>
              </a:ext>
            </a:extLst>
          </p:cNvPr>
          <p:cNvSpPr/>
          <p:nvPr/>
        </p:nvSpPr>
        <p:spPr>
          <a:xfrm>
            <a:off x="1" y="593887"/>
            <a:ext cx="3931919" cy="1554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AF4BE9-FF06-45AB-8E15-BEFEB37D401F}"/>
              </a:ext>
            </a:extLst>
          </p:cNvPr>
          <p:cNvSpPr txBox="1"/>
          <p:nvPr/>
        </p:nvSpPr>
        <p:spPr>
          <a:xfrm>
            <a:off x="182879" y="640080"/>
            <a:ext cx="38536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Weighted Ave Daily Attendance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0" y="6126480"/>
            <a:ext cx="7995713" cy="450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5" y="5013996"/>
            <a:ext cx="1965936" cy="13808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0F8B61-0962-4F2A-A1A4-3F38FCF4E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1648" y="1325880"/>
            <a:ext cx="804239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7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FCFFD5-D0B4-404B-ACF5-2129F7A2D296}"/>
              </a:ext>
            </a:extLst>
          </p:cNvPr>
          <p:cNvSpPr/>
          <p:nvPr/>
        </p:nvSpPr>
        <p:spPr>
          <a:xfrm>
            <a:off x="1" y="593887"/>
            <a:ext cx="3931919" cy="1554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AF4BE9-FF06-45AB-8E15-BEFEB37D401F}"/>
              </a:ext>
            </a:extLst>
          </p:cNvPr>
          <p:cNvSpPr txBox="1"/>
          <p:nvPr/>
        </p:nvSpPr>
        <p:spPr>
          <a:xfrm>
            <a:off x="182879" y="640080"/>
            <a:ext cx="38536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Revenue Per WADA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0" y="6126480"/>
            <a:ext cx="7995713" cy="450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5" y="5013996"/>
            <a:ext cx="1965936" cy="13808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D83400-E021-4BFA-BCC1-14DF90EDB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1647" y="1325880"/>
            <a:ext cx="8028306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9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4144" y="605653"/>
            <a:ext cx="852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2023-2024 Budget Development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926" y="1890586"/>
            <a:ext cx="1139700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0" indent="-365760">
              <a:buFont typeface="Arial" panose="020B0604020202020204" pitchFamily="34" charset="0"/>
              <a:buChar char="•"/>
            </a:pPr>
            <a:r>
              <a:rPr lang="en-US" sz="3200" b="1" dirty="0"/>
              <a:t>The overall 2023-2024 budget supports the Commitments, Vision and Mission of Red Oak ISD Strategic Plan</a:t>
            </a:r>
          </a:p>
          <a:p>
            <a:pPr marL="365760" lvl="0" indent="-36576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365760" lvl="0" indent="-365760">
              <a:buFont typeface="Arial" panose="020B0604020202020204" pitchFamily="34" charset="0"/>
              <a:buChar char="•"/>
            </a:pPr>
            <a:r>
              <a:rPr lang="en-US" sz="3200" b="1" dirty="0"/>
              <a:t>The budget has been prepared in accordance with District policy and conforms to Texas Education Agency requirements</a:t>
            </a:r>
          </a:p>
          <a:p>
            <a:pPr marL="365760" lvl="0" indent="-36576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365760" lvl="0" indent="-365760">
              <a:buFont typeface="Arial" panose="020B0604020202020204" pitchFamily="34" charset="0"/>
              <a:buChar char="•"/>
            </a:pPr>
            <a:r>
              <a:rPr lang="en-US" sz="3200" b="1" dirty="0"/>
              <a:t>Both the revenue and expenditures have been reviewed and projected based on the data elements available at this time</a:t>
            </a:r>
          </a:p>
          <a:p>
            <a:pPr lvl="0"/>
            <a:endParaRPr lang="en-US" sz="1000" b="1" dirty="0"/>
          </a:p>
          <a:p>
            <a:pPr marL="365760" lvl="0" indent="-365760">
              <a:buFont typeface="Arial" panose="020B0604020202020204" pitchFamily="34" charset="0"/>
              <a:buChar char="•"/>
            </a:pP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42611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FCFFD5-D0B4-404B-ACF5-2129F7A2D296}"/>
              </a:ext>
            </a:extLst>
          </p:cNvPr>
          <p:cNvSpPr/>
          <p:nvPr/>
        </p:nvSpPr>
        <p:spPr>
          <a:xfrm>
            <a:off x="1" y="593887"/>
            <a:ext cx="3931919" cy="1554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AF4BE9-FF06-45AB-8E15-BEFEB37D401F}"/>
              </a:ext>
            </a:extLst>
          </p:cNvPr>
          <p:cNvSpPr txBox="1"/>
          <p:nvPr/>
        </p:nvSpPr>
        <p:spPr>
          <a:xfrm>
            <a:off x="182880" y="640080"/>
            <a:ext cx="342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Taxable Values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5" y="5013996"/>
            <a:ext cx="1965936" cy="13808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409CE3-DC3A-4196-A156-B1A87D5F218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023360" y="1371600"/>
            <a:ext cx="804672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7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FCFFD5-D0B4-404B-ACF5-2129F7A2D296}"/>
              </a:ext>
            </a:extLst>
          </p:cNvPr>
          <p:cNvSpPr/>
          <p:nvPr/>
        </p:nvSpPr>
        <p:spPr>
          <a:xfrm>
            <a:off x="1" y="593887"/>
            <a:ext cx="3931919" cy="1554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AF4BE9-FF06-45AB-8E15-BEFEB37D401F}"/>
              </a:ext>
            </a:extLst>
          </p:cNvPr>
          <p:cNvSpPr txBox="1"/>
          <p:nvPr/>
        </p:nvSpPr>
        <p:spPr>
          <a:xfrm>
            <a:off x="182880" y="640080"/>
            <a:ext cx="3424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Estimated Tax Revenue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5" y="5013996"/>
            <a:ext cx="1965936" cy="13808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611296-1916-45A0-B9CD-F67F59AB4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360" y="1051560"/>
            <a:ext cx="811770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7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FCFFD5-D0B4-404B-ACF5-2129F7A2D296}"/>
              </a:ext>
            </a:extLst>
          </p:cNvPr>
          <p:cNvSpPr/>
          <p:nvPr/>
        </p:nvSpPr>
        <p:spPr>
          <a:xfrm>
            <a:off x="1" y="593887"/>
            <a:ext cx="3931919" cy="1554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AF4BE9-FF06-45AB-8E15-BEFEB37D401F}"/>
              </a:ext>
            </a:extLst>
          </p:cNvPr>
          <p:cNvSpPr txBox="1"/>
          <p:nvPr/>
        </p:nvSpPr>
        <p:spPr>
          <a:xfrm>
            <a:off x="182880" y="640080"/>
            <a:ext cx="3424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Tax Collection History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5" y="5013996"/>
            <a:ext cx="1965936" cy="13808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AE2952-8386-4BD6-A4D2-F606EE156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808" y="2514600"/>
            <a:ext cx="8884867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2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FCFFD5-D0B4-404B-ACF5-2129F7A2D296}"/>
              </a:ext>
            </a:extLst>
          </p:cNvPr>
          <p:cNvSpPr/>
          <p:nvPr/>
        </p:nvSpPr>
        <p:spPr>
          <a:xfrm>
            <a:off x="1" y="593887"/>
            <a:ext cx="3931919" cy="1554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AF4BE9-FF06-45AB-8E15-BEFEB37D401F}"/>
              </a:ext>
            </a:extLst>
          </p:cNvPr>
          <p:cNvSpPr txBox="1"/>
          <p:nvPr/>
        </p:nvSpPr>
        <p:spPr>
          <a:xfrm>
            <a:off x="182880" y="640080"/>
            <a:ext cx="3424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Tax Rate History (M&amp;O)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5" y="5013996"/>
            <a:ext cx="1965936" cy="13808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FA9FB1-6E50-407F-BAA5-57837D723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640" y="2468880"/>
            <a:ext cx="919858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6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FCFFD5-D0B4-404B-ACF5-2129F7A2D296}"/>
              </a:ext>
            </a:extLst>
          </p:cNvPr>
          <p:cNvSpPr/>
          <p:nvPr/>
        </p:nvSpPr>
        <p:spPr>
          <a:xfrm>
            <a:off x="1" y="593887"/>
            <a:ext cx="3931919" cy="1554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AF4BE9-FF06-45AB-8E15-BEFEB37D401F}"/>
              </a:ext>
            </a:extLst>
          </p:cNvPr>
          <p:cNvSpPr txBox="1"/>
          <p:nvPr/>
        </p:nvSpPr>
        <p:spPr>
          <a:xfrm>
            <a:off x="182880" y="640080"/>
            <a:ext cx="3424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Tax Rate History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5" y="5013996"/>
            <a:ext cx="1965936" cy="13808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06908E-1E7A-4814-8D7D-4DCF5E649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640" y="2468880"/>
            <a:ext cx="912204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4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FCFFD5-D0B4-404B-ACF5-2129F7A2D296}"/>
              </a:ext>
            </a:extLst>
          </p:cNvPr>
          <p:cNvSpPr/>
          <p:nvPr/>
        </p:nvSpPr>
        <p:spPr>
          <a:xfrm>
            <a:off x="1" y="593887"/>
            <a:ext cx="3931919" cy="1554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AF4BE9-FF06-45AB-8E15-BEFEB37D401F}"/>
              </a:ext>
            </a:extLst>
          </p:cNvPr>
          <p:cNvSpPr txBox="1"/>
          <p:nvPr/>
        </p:nvSpPr>
        <p:spPr>
          <a:xfrm>
            <a:off x="182880" y="640080"/>
            <a:ext cx="3424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Principal Taxpayers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5" y="5013996"/>
            <a:ext cx="1965936" cy="13808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7BA090-851D-4D9D-B0A9-6D819F9B3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640" y="-45720"/>
            <a:ext cx="6026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1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2999" y="605653"/>
            <a:ext cx="8501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926" y="1890586"/>
            <a:ext cx="11397005" cy="399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0" indent="-4572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>
                    <a:lumMod val="85000"/>
                  </a:schemeClr>
                </a:solidFill>
              </a:rPr>
              <a:t>2023-2024 Budget Development</a:t>
            </a:r>
          </a:p>
          <a:p>
            <a:pPr marL="365760" indent="-457200"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1000" b="1" dirty="0">
              <a:solidFill>
                <a:schemeClr val="bg1">
                  <a:lumMod val="85000"/>
                </a:schemeClr>
              </a:solidFill>
            </a:endParaRPr>
          </a:p>
          <a:p>
            <a:pPr marL="365760" indent="-4572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>
                    <a:lumMod val="85000"/>
                  </a:schemeClr>
                </a:solidFill>
              </a:rPr>
              <a:t>2023-2024 Budget for Adoption</a:t>
            </a:r>
          </a:p>
          <a:p>
            <a:pPr marL="365760" lvl="0" indent="-457200"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1000" b="1" dirty="0"/>
          </a:p>
          <a:p>
            <a:pPr marL="365760" lvl="0" indent="-4572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200" b="1" dirty="0"/>
              <a:t>Discussion on Property Values</a:t>
            </a:r>
          </a:p>
          <a:p>
            <a:pPr marL="365760" lvl="0" indent="-457200"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1000" b="1" dirty="0"/>
          </a:p>
          <a:p>
            <a:pPr marL="365760" lvl="0" indent="-4572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>
                    <a:lumMod val="85000"/>
                  </a:schemeClr>
                </a:solidFill>
              </a:rPr>
              <a:t>Next Steps</a:t>
            </a:r>
          </a:p>
          <a:p>
            <a:pPr marL="365760" lvl="0" indent="-457200"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1000" b="1" dirty="0">
              <a:solidFill>
                <a:schemeClr val="bg1">
                  <a:lumMod val="85000"/>
                </a:schemeClr>
              </a:solidFill>
            </a:endParaRPr>
          </a:p>
          <a:p>
            <a:pPr marL="365760" lvl="0" indent="-4572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>
                    <a:lumMod val="85000"/>
                  </a:schemeClr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82992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DFE64-C747-4A4A-A2FE-B5401CA2F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on Property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422F3-DD49-4B9D-A3DA-3E62C5373F4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2336" y="1874520"/>
            <a:ext cx="11393424" cy="4542756"/>
          </a:xfrm>
        </p:spPr>
        <p:txBody>
          <a:bodyPr/>
          <a:lstStyle/>
          <a:p>
            <a:pPr lvl="0"/>
            <a:r>
              <a:rPr lang="en-US" dirty="0"/>
              <a:t>As part of the annual FIRST rating, information comparing the two (2) types of property values must be shared with the Board</a:t>
            </a:r>
          </a:p>
          <a:p>
            <a:pPr lvl="1"/>
            <a:r>
              <a:rPr lang="en-US" sz="2800" dirty="0"/>
              <a:t>Locally Certified Property Values (LCPV)</a:t>
            </a:r>
          </a:p>
          <a:p>
            <a:pPr marL="1371600" lvl="2"/>
            <a:r>
              <a:rPr lang="en-US" sz="2400" dirty="0"/>
              <a:t>Determined by the local County Appraisal District (CAD)</a:t>
            </a:r>
          </a:p>
          <a:p>
            <a:pPr marL="1371600" lvl="2"/>
            <a:r>
              <a:rPr lang="en-US" sz="2400" dirty="0"/>
              <a:t>Used to project the tax collection revenue for the budget year</a:t>
            </a:r>
          </a:p>
          <a:p>
            <a:pPr marL="1371600" lvl="2"/>
            <a:r>
              <a:rPr lang="en-US" sz="2400" dirty="0"/>
              <a:t>Provided annually to districts at the end of July (based on the prior January)</a:t>
            </a:r>
          </a:p>
          <a:p>
            <a:pPr lvl="0"/>
            <a:endParaRPr lang="en-US" sz="500" dirty="0"/>
          </a:p>
          <a:p>
            <a:pPr lvl="1"/>
            <a:r>
              <a:rPr lang="en-US" sz="2800" dirty="0"/>
              <a:t>State Certified Property Values (SCPV)</a:t>
            </a:r>
          </a:p>
          <a:p>
            <a:pPr marL="1371600" lvl="2"/>
            <a:r>
              <a:rPr lang="en-US" sz="2400" dirty="0"/>
              <a:t>Goal is to ensure equitable distribution of state funding for public education</a:t>
            </a:r>
          </a:p>
          <a:p>
            <a:pPr marL="1371600" lvl="1" indent="-274320">
              <a:buFont typeface="Wingdings" panose="05000000000000000000" pitchFamily="2" charset="2"/>
              <a:buChar char="§"/>
            </a:pPr>
            <a:r>
              <a:rPr lang="en-US" sz="2400" dirty="0"/>
              <a:t>Estimates the school district’s taxable property value (PVS) for the Foundation School Program (state funding)</a:t>
            </a:r>
          </a:p>
          <a:p>
            <a:pPr marL="1371600" lvl="1" indent="-274320">
              <a:buFont typeface="Wingdings" panose="05000000000000000000" pitchFamily="2" charset="2"/>
              <a:buChar char="§"/>
            </a:pPr>
            <a:r>
              <a:rPr lang="en-US" sz="2400" dirty="0"/>
              <a:t>Also provides the State a means to measure the performance of the CAD</a:t>
            </a:r>
          </a:p>
          <a:p>
            <a:pPr marL="1371600" lvl="1" indent="-274320">
              <a:buFont typeface="Wingdings" panose="05000000000000000000" pitchFamily="2" charset="2"/>
              <a:buChar char="§"/>
            </a:pPr>
            <a:r>
              <a:rPr lang="en-US" sz="2400" dirty="0"/>
              <a:t>Study conducted at least every two (2) years</a:t>
            </a:r>
          </a:p>
        </p:txBody>
      </p:sp>
    </p:spTree>
    <p:extLst>
      <p:ext uri="{BB962C8B-B14F-4D97-AF65-F5344CB8AC3E}">
        <p14:creationId xmlns:p14="http://schemas.microsoft.com/office/powerpoint/2010/main" val="10607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DFE64-C747-4A4A-A2FE-B5401CA2F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on Property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422F3-DD49-4B9D-A3DA-3E62C5373F4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2336" y="1874520"/>
            <a:ext cx="11393424" cy="1189956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As the Comptroller's property value (Local Share) increases, the Foundation School Program funding (State Share) will decrease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3D8200-FD75-4B0B-A811-694DB694E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086" y="2923911"/>
            <a:ext cx="5246739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4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DFE64-C747-4A4A-A2FE-B5401CA2F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Property Values</a:t>
            </a:r>
          </a:p>
        </p:txBody>
      </p:sp>
      <p:sp>
        <p:nvSpPr>
          <p:cNvPr id="9" name="Right Arrow 4">
            <a:extLst>
              <a:ext uri="{FF2B5EF4-FFF2-40B4-BE49-F238E27FC236}">
                <a16:creationId xmlns:a16="http://schemas.microsoft.com/office/drawing/2014/main" id="{06EEC932-C730-4865-9A57-5D4AFB96769A}"/>
              </a:ext>
            </a:extLst>
          </p:cNvPr>
          <p:cNvSpPr/>
          <p:nvPr/>
        </p:nvSpPr>
        <p:spPr>
          <a:xfrm>
            <a:off x="51670" y="5975511"/>
            <a:ext cx="504762" cy="249382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tar: 5 Points 3">
            <a:extLst>
              <a:ext uri="{FF2B5EF4-FFF2-40B4-BE49-F238E27FC236}">
                <a16:creationId xmlns:a16="http://schemas.microsoft.com/office/drawing/2014/main" id="{DDD2B58F-223C-4664-8F9C-23FAC1004A2E}"/>
              </a:ext>
            </a:extLst>
          </p:cNvPr>
          <p:cNvSpPr/>
          <p:nvPr/>
        </p:nvSpPr>
        <p:spPr>
          <a:xfrm>
            <a:off x="55152" y="3675887"/>
            <a:ext cx="518984" cy="461319"/>
          </a:xfrm>
          <a:prstGeom prst="star5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tar: 5 Points 3">
            <a:extLst>
              <a:ext uri="{FF2B5EF4-FFF2-40B4-BE49-F238E27FC236}">
                <a16:creationId xmlns:a16="http://schemas.microsoft.com/office/drawing/2014/main" id="{B289A08C-B976-4C3F-B5BA-0197C47C6EFE}"/>
              </a:ext>
            </a:extLst>
          </p:cNvPr>
          <p:cNvSpPr/>
          <p:nvPr/>
        </p:nvSpPr>
        <p:spPr>
          <a:xfrm>
            <a:off x="55152" y="2180843"/>
            <a:ext cx="518984" cy="461319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D092AD-6F0D-4A6E-86DF-47B8C9502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" y="1600200"/>
            <a:ext cx="11392085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7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4144" y="605653"/>
            <a:ext cx="852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2023-2024 Budget Development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926" y="1890586"/>
            <a:ext cx="1139700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0" indent="-365760">
              <a:buFont typeface="Arial" panose="020B0604020202020204" pitchFamily="34" charset="0"/>
              <a:buChar char="•"/>
            </a:pPr>
            <a:r>
              <a:rPr lang="en-US" sz="3200" b="1" dirty="0"/>
              <a:t>Development process shared with the Board in January</a:t>
            </a:r>
          </a:p>
          <a:p>
            <a:pPr marL="365760" lvl="0" indent="-36576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365760" lvl="0" indent="-365760">
              <a:buFont typeface="Arial" panose="020B0604020202020204" pitchFamily="34" charset="0"/>
              <a:buChar char="•"/>
            </a:pPr>
            <a:r>
              <a:rPr lang="en-US" sz="3200" b="1" dirty="0"/>
              <a:t>Met with all Budget Managers (principals and department heads) in February</a:t>
            </a:r>
          </a:p>
          <a:p>
            <a:pPr marL="365760" lvl="0" indent="-36576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365760" lvl="0" indent="-365760">
              <a:buFont typeface="Arial" panose="020B0604020202020204" pitchFamily="34" charset="0"/>
              <a:buChar char="•"/>
            </a:pPr>
            <a:r>
              <a:rPr lang="en-US" sz="3200" b="1" dirty="0"/>
              <a:t>Campuses and Departments were provided their budget allocations in March to develop their 2023-2024 budgets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en-US" sz="2800" b="1" dirty="0"/>
              <a:t>Campus budgets are based on a per pupil allocation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en-US" sz="2800" b="1" dirty="0"/>
              <a:t>Department budgets are based on prior year budgets</a:t>
            </a:r>
          </a:p>
          <a:p>
            <a:pPr marL="365760" lvl="0" indent="-36576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lvl="0"/>
            <a:endParaRPr lang="en-US" sz="1000" b="1" dirty="0"/>
          </a:p>
          <a:p>
            <a:pPr marL="365760" lvl="0" indent="-365760">
              <a:buFont typeface="Arial" panose="020B0604020202020204" pitchFamily="34" charset="0"/>
              <a:buChar char="•"/>
            </a:pP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05741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2999" y="605653"/>
            <a:ext cx="8501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926" y="1890586"/>
            <a:ext cx="11397005" cy="399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0" indent="-4572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>
                    <a:lumMod val="85000"/>
                  </a:schemeClr>
                </a:solidFill>
              </a:rPr>
              <a:t>2023-2024 Budget Development</a:t>
            </a:r>
          </a:p>
          <a:p>
            <a:pPr marL="365760" indent="-457200"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1000" b="1" dirty="0">
              <a:solidFill>
                <a:schemeClr val="bg1">
                  <a:lumMod val="85000"/>
                </a:schemeClr>
              </a:solidFill>
            </a:endParaRPr>
          </a:p>
          <a:p>
            <a:pPr marL="365760" indent="-4572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>
                    <a:lumMod val="85000"/>
                  </a:schemeClr>
                </a:solidFill>
              </a:rPr>
              <a:t>2023-2024 Budget for Adoption</a:t>
            </a:r>
          </a:p>
          <a:p>
            <a:pPr marL="365760" lvl="0" indent="-457200"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1000" b="1" dirty="0"/>
          </a:p>
          <a:p>
            <a:pPr marL="365760" lvl="0" indent="-4572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>
                    <a:lumMod val="85000"/>
                  </a:schemeClr>
                </a:solidFill>
              </a:rPr>
              <a:t>Discussion on Property Values</a:t>
            </a:r>
          </a:p>
          <a:p>
            <a:pPr marL="365760" lvl="0" indent="-457200"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1000" b="1" dirty="0">
              <a:solidFill>
                <a:schemeClr val="bg1">
                  <a:lumMod val="85000"/>
                </a:schemeClr>
              </a:solidFill>
            </a:endParaRPr>
          </a:p>
          <a:p>
            <a:pPr marL="365760" lvl="0" indent="-4572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200" b="1" dirty="0"/>
              <a:t>Next Steps</a:t>
            </a:r>
          </a:p>
          <a:p>
            <a:pPr marL="365760" lvl="0" indent="-457200"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1000" b="1" dirty="0">
              <a:solidFill>
                <a:schemeClr val="bg1">
                  <a:lumMod val="85000"/>
                </a:schemeClr>
              </a:solidFill>
            </a:endParaRPr>
          </a:p>
          <a:p>
            <a:pPr marL="365760" lvl="0" indent="-4572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>
                    <a:lumMod val="85000"/>
                  </a:schemeClr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12755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DFE64-C747-4A4A-A2FE-B5401CA2F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422F3-DD49-4B9D-A3DA-3E62C5373F4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2336" y="1874520"/>
            <a:ext cx="11393424" cy="4542756"/>
          </a:xfrm>
        </p:spPr>
        <p:txBody>
          <a:bodyPr/>
          <a:lstStyle/>
          <a:p>
            <a:r>
              <a:rPr lang="en-US" sz="3000" dirty="0"/>
              <a:t>Ask the Board to adopt the 2023-2024 Budget</a:t>
            </a:r>
          </a:p>
          <a:p>
            <a:endParaRPr lang="en-US" sz="1000" dirty="0"/>
          </a:p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Continue to monitor the current year budget to actual revenues and expenditures </a:t>
            </a:r>
          </a:p>
          <a:p>
            <a:pPr lvl="0">
              <a:defRPr/>
            </a:pPr>
            <a:endParaRPr lang="en-US" sz="10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Adopt the final 2023 Tax Rate in August or September </a:t>
            </a:r>
          </a:p>
          <a:p>
            <a:pPr lvl="1">
              <a:defRPr/>
            </a:pPr>
            <a:r>
              <a:rPr lang="en-US" sz="2800" dirty="0">
                <a:solidFill>
                  <a:prstClr val="black"/>
                </a:solidFill>
              </a:rPr>
              <a:t>May also require a Budget Amendment</a:t>
            </a:r>
            <a:endParaRPr lang="en-US" sz="32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10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Monitor the activities related to any changes in the State Budget</a:t>
            </a:r>
          </a:p>
          <a:p>
            <a:pPr lvl="1">
              <a:defRPr/>
            </a:pPr>
            <a:r>
              <a:rPr lang="en-US" sz="2800" dirty="0">
                <a:solidFill>
                  <a:prstClr val="black"/>
                </a:solidFill>
              </a:rPr>
              <a:t>May negatively impact funding</a:t>
            </a:r>
          </a:p>
          <a:p>
            <a:pPr lvl="1">
              <a:defRPr/>
            </a:pPr>
            <a:r>
              <a:rPr lang="en-US" sz="2800" dirty="0">
                <a:solidFill>
                  <a:prstClr val="black"/>
                </a:solidFill>
              </a:rPr>
              <a:t>Will review current programs and prepare for reductions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8958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4144" y="605653"/>
            <a:ext cx="852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Questions</a:t>
            </a:r>
          </a:p>
        </p:txBody>
      </p:sp>
      <p:pic>
        <p:nvPicPr>
          <p:cNvPr id="6" name="Picture 14" descr="school1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598" y="2671613"/>
            <a:ext cx="7777630" cy="343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77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4144" y="605653"/>
            <a:ext cx="852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2023-2024 Budget Development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926" y="1890586"/>
            <a:ext cx="1139700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200" b="1" dirty="0"/>
              <a:t>Preliminary Property Values were received on April 30, 2023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en-US" sz="2800" b="1" dirty="0"/>
              <a:t>Initial 26.01% increase over the 2022 Certified Values</a:t>
            </a:r>
          </a:p>
          <a:p>
            <a:pPr marL="365760" lvl="0" indent="-36576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200" b="1" dirty="0"/>
              <a:t>Budget Update was provided to the Board on May 15, 2023</a:t>
            </a:r>
          </a:p>
          <a:p>
            <a:pPr marL="365760" lvl="0" indent="-36576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365760" lvl="0" indent="-365760">
              <a:buFont typeface="Arial" panose="020B0604020202020204" pitchFamily="34" charset="0"/>
              <a:buChar char="•"/>
            </a:pPr>
            <a:r>
              <a:rPr lang="en-US" sz="3200" b="1" dirty="0"/>
              <a:t>The Tax Rate for adoption will not be presented to the Board until August or September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en-US" sz="2800" b="1" dirty="0"/>
              <a:t>The Proposed M&amp;O Tax Rate is 0.8538 (a 9.45% reduction)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en-US" sz="2800" b="1" dirty="0"/>
              <a:t>The I&amp;S Tax Rate will remain the same at 0.3481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en-US" sz="2800" b="1" dirty="0"/>
              <a:t>TEA will calculate the final M&amp;O Tax Rate in late July</a:t>
            </a:r>
          </a:p>
        </p:txBody>
      </p:sp>
    </p:spTree>
    <p:extLst>
      <p:ext uri="{BB962C8B-B14F-4D97-AF65-F5344CB8AC3E}">
        <p14:creationId xmlns:p14="http://schemas.microsoft.com/office/powerpoint/2010/main" val="50472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4144" y="605653"/>
            <a:ext cx="852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2023-2024 Budget Development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926" y="1890586"/>
            <a:ext cx="1139700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0" indent="-365760">
              <a:buFont typeface="Arial" panose="020B0604020202020204" pitchFamily="34" charset="0"/>
              <a:buChar char="•"/>
            </a:pPr>
            <a:r>
              <a:rPr lang="en-US" sz="3200" b="1" dirty="0"/>
              <a:t>Revenue Assumptions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en-US" sz="2800" b="1" dirty="0"/>
              <a:t>100 increase in student ADA from the 2022-2023 budgeted ADA</a:t>
            </a:r>
          </a:p>
          <a:p>
            <a:pPr marL="1371600" lvl="2" indent="-274320">
              <a:buFont typeface="Wingdings" panose="05000000000000000000" pitchFamily="2" charset="2"/>
              <a:buChar char="§"/>
            </a:pPr>
            <a:r>
              <a:rPr lang="en-US" sz="2400" b="1" dirty="0"/>
              <a:t>Used 93.25% of the projected 2023-2024 Fall Snapshot Enrollment of 6,809</a:t>
            </a:r>
          </a:p>
          <a:p>
            <a:pPr marL="1371600" lvl="2" indent="-274320">
              <a:buFont typeface="Wingdings" panose="05000000000000000000" pitchFamily="2" charset="2"/>
              <a:buChar char="§"/>
            </a:pPr>
            <a:r>
              <a:rPr lang="en-US" sz="2400" b="1" dirty="0"/>
              <a:t>October 2022 enrollment was 6,499 (was projected to be 6,580)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en-US" sz="2800" b="1" dirty="0"/>
              <a:t>A 3% increase in the actual 2022-2023 enrichment student categories</a:t>
            </a:r>
          </a:p>
          <a:p>
            <a:pPr marL="1371600" lvl="2" indent="-274320">
              <a:buFont typeface="Wingdings" panose="05000000000000000000" pitchFamily="2" charset="2"/>
              <a:buChar char="§"/>
            </a:pPr>
            <a:r>
              <a:rPr lang="en-US" sz="2400" b="1" dirty="0"/>
              <a:t>Most enrichment categories were comparable to the 2022-2023 budget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en-US" sz="2800" b="1" dirty="0"/>
              <a:t>The Basic Allotment remains at $6,160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en-US" sz="2800" b="1" dirty="0"/>
              <a:t>Due to the projected increase in Comptroller’s property values (PVS), the projected state aid will decrease</a:t>
            </a:r>
          </a:p>
          <a:p>
            <a:pPr marL="1371600" lvl="2" indent="-274320">
              <a:buFont typeface="Wingdings" panose="05000000000000000000" pitchFamily="2" charset="2"/>
              <a:buChar char="§"/>
            </a:pPr>
            <a:r>
              <a:rPr lang="en-US" sz="2400" b="1" dirty="0"/>
              <a:t>District’s local share has increased, so the state share will go down</a:t>
            </a:r>
          </a:p>
          <a:p>
            <a:pPr marL="1371600" lvl="2" indent="-274320">
              <a:buFont typeface="Wingdings" panose="05000000000000000000" pitchFamily="2" charset="2"/>
              <a:buChar char="§"/>
            </a:pPr>
            <a:r>
              <a:rPr lang="en-US" sz="2400" b="1" dirty="0"/>
              <a:t>Projecting a 21.5% increase in the Comptroller’s property value study</a:t>
            </a:r>
          </a:p>
        </p:txBody>
      </p:sp>
    </p:spTree>
    <p:extLst>
      <p:ext uri="{BB962C8B-B14F-4D97-AF65-F5344CB8AC3E}">
        <p14:creationId xmlns:p14="http://schemas.microsoft.com/office/powerpoint/2010/main" val="171236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4144" y="605653"/>
            <a:ext cx="852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2023-2024 Budget Development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926" y="1890586"/>
            <a:ext cx="115407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0" indent="-365760">
              <a:buFont typeface="Arial" panose="020B0604020202020204" pitchFamily="34" charset="0"/>
              <a:buChar char="•"/>
            </a:pPr>
            <a:r>
              <a:rPr lang="en-US" sz="3200" b="1" dirty="0"/>
              <a:t>Revenue Assumptions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en-US" sz="2800" b="1" dirty="0"/>
              <a:t>District is eligible for the Fast Growth Allotment next year</a:t>
            </a:r>
          </a:p>
          <a:p>
            <a:pPr marL="1371600" lvl="2" indent="-274320">
              <a:buFont typeface="Wingdings" panose="05000000000000000000" pitchFamily="2" charset="2"/>
              <a:buChar char="§"/>
            </a:pPr>
            <a:r>
              <a:rPr lang="en-US" sz="2400" b="1" dirty="0"/>
              <a:t>New legislation in 2021 changed the determination to a six (6) year lookback and a growth of at least 250 students over the six (6) years</a:t>
            </a:r>
          </a:p>
          <a:p>
            <a:pPr marL="1828800" lvl="3" indent="-274320">
              <a:buFont typeface="Arial" panose="020B0604020202020204" pitchFamily="34" charset="0"/>
              <a:buChar char="•"/>
            </a:pPr>
            <a:r>
              <a:rPr lang="en-US" sz="2400" b="1" dirty="0"/>
              <a:t>Red Oak growth was 689 students, so 439 counts towards the formula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en-US" sz="2800" b="1" dirty="0"/>
              <a:t>Current Tax collections based on a 21.6% increase in certified values</a:t>
            </a:r>
            <a:endParaRPr lang="en-US" sz="2400" b="1" dirty="0"/>
          </a:p>
          <a:p>
            <a:pPr marL="1371600" lvl="2" indent="-274320">
              <a:buFont typeface="Wingdings" panose="05000000000000000000" pitchFamily="2" charset="2"/>
              <a:buChar char="§"/>
            </a:pPr>
            <a:r>
              <a:rPr lang="en-US" sz="2400" b="1" dirty="0"/>
              <a:t>Certified Values projected to be lower than the initial estimate due to protests</a:t>
            </a:r>
          </a:p>
          <a:p>
            <a:pPr marL="1371600" lvl="2" indent="-274320">
              <a:buFont typeface="Wingdings" panose="05000000000000000000" pitchFamily="2" charset="2"/>
              <a:buChar char="§"/>
            </a:pPr>
            <a:r>
              <a:rPr lang="en-US" sz="2400" b="1" dirty="0"/>
              <a:t>Tax collections based on the current State MCR floor of $0.8538</a:t>
            </a:r>
          </a:p>
          <a:p>
            <a:pPr marL="1897380" lvl="3" indent="-342900">
              <a:buFont typeface="Calibri" panose="020F0502020204030204" pitchFamily="34" charset="0"/>
              <a:buChar char="–"/>
            </a:pPr>
            <a:r>
              <a:rPr lang="en-US" sz="2400" b="1" dirty="0"/>
              <a:t>Factoring in the current Homestead Exemption of $40,000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en-US" sz="2800" b="1" dirty="0"/>
              <a:t>Increase the Safety Allotment to $10 per ADA and $15,000 per campus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en-US" sz="2800" b="1" dirty="0"/>
              <a:t>Projected increase in the State’s TRS pension payment</a:t>
            </a:r>
          </a:p>
        </p:txBody>
      </p:sp>
    </p:spTree>
    <p:extLst>
      <p:ext uri="{BB962C8B-B14F-4D97-AF65-F5344CB8AC3E}">
        <p14:creationId xmlns:p14="http://schemas.microsoft.com/office/powerpoint/2010/main" val="370091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4144" y="605653"/>
            <a:ext cx="852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2023-2024 Budget Development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926" y="1890586"/>
            <a:ext cx="1139700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0" indent="-365760">
              <a:buFont typeface="Arial" panose="020B0604020202020204" pitchFamily="34" charset="0"/>
              <a:buChar char="•"/>
            </a:pPr>
            <a:r>
              <a:rPr lang="en-US" sz="3200" b="1" dirty="0"/>
              <a:t>Expenditure Assumptions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en-US" sz="2800" b="1" dirty="0"/>
              <a:t>Compensation Plans</a:t>
            </a:r>
          </a:p>
          <a:p>
            <a:pPr marL="1371600" lvl="2" indent="-274320">
              <a:buFont typeface="Wingdings" panose="05000000000000000000" pitchFamily="2" charset="2"/>
              <a:buChar char="§"/>
            </a:pPr>
            <a:r>
              <a:rPr lang="en-US" sz="2400" b="1" dirty="0"/>
              <a:t>Each step on the Teacher Salary Schedule will increase by $1,500</a:t>
            </a:r>
          </a:p>
          <a:p>
            <a:pPr marL="1371600" lvl="2" indent="-274320">
              <a:buFont typeface="Wingdings" panose="05000000000000000000" pitchFamily="2" charset="2"/>
              <a:buChar char="§"/>
            </a:pPr>
            <a:r>
              <a:rPr lang="en-US" sz="2400" b="1" dirty="0"/>
              <a:t>Teachers will move up to the next step on the Teacher Pay Scale</a:t>
            </a:r>
          </a:p>
          <a:p>
            <a:pPr marL="1828800" lvl="3" indent="-274320">
              <a:buFont typeface="Arial" panose="020B0604020202020204" pitchFamily="34" charset="0"/>
              <a:buChar char="•"/>
            </a:pPr>
            <a:r>
              <a:rPr lang="en-US" sz="2400" b="1" dirty="0"/>
              <a:t>Teachers above the new step 30 will receive a longevity Stipend of $1,000</a:t>
            </a:r>
          </a:p>
          <a:p>
            <a:pPr marL="1371600" lvl="2" indent="-274320">
              <a:buFont typeface="Wingdings" panose="05000000000000000000" pitchFamily="2" charset="2"/>
              <a:buChar char="§"/>
            </a:pPr>
            <a:r>
              <a:rPr lang="en-US" sz="2400" b="1" dirty="0"/>
              <a:t>Auxiliary/paraprofessional (non-exempt) employees are budgeted to receive 5% of the midpoint salary of their respective pay scale</a:t>
            </a:r>
          </a:p>
          <a:p>
            <a:pPr marL="1371600" lvl="2" indent="-274320">
              <a:buFont typeface="Wingdings" panose="05000000000000000000" pitchFamily="2" charset="2"/>
              <a:buChar char="§"/>
            </a:pPr>
            <a:r>
              <a:rPr lang="en-US" sz="2400" b="1" dirty="0"/>
              <a:t>Administrative/Professional (exempt) employees are budgeted to receive 3% of the midpoint salary of their respective pay scale</a:t>
            </a:r>
          </a:p>
          <a:p>
            <a:pPr marL="1371600" lvl="2" indent="-274320">
              <a:buFont typeface="Wingdings" panose="05000000000000000000" pitchFamily="2" charset="2"/>
              <a:buChar char="§"/>
            </a:pPr>
            <a:r>
              <a:rPr lang="en-US" sz="2400" b="1" dirty="0"/>
              <a:t>Continue to review the pay plans to ensure all pay grades are competitive</a:t>
            </a:r>
          </a:p>
          <a:p>
            <a:pPr marL="1371600" lvl="2" indent="-274320">
              <a:buFont typeface="Wingdings" panose="05000000000000000000" pitchFamily="2" charset="2"/>
              <a:buChar char="§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4447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4144" y="605653"/>
            <a:ext cx="852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2023-2024 Budget Development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926" y="1890586"/>
            <a:ext cx="1139700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0" indent="-36576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</a:rPr>
              <a:t>Expenditure Assumptions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en-US" sz="2800" b="1" dirty="0"/>
              <a:t>Positions added for the expansion of required programs</a:t>
            </a:r>
          </a:p>
          <a:p>
            <a:pPr marL="1371600" lvl="2" indent="-274320">
              <a:buFont typeface="Wingdings" panose="05000000000000000000" pitchFamily="2" charset="2"/>
              <a:buChar char="§"/>
            </a:pPr>
            <a:r>
              <a:rPr lang="en-US" sz="2400" b="1" dirty="0"/>
              <a:t>Add 3 elementary positions due to student growth </a:t>
            </a:r>
          </a:p>
          <a:p>
            <a:pPr marL="1371600" lvl="2" indent="-274320">
              <a:buFont typeface="Wingdings" panose="05000000000000000000" pitchFamily="2" charset="2"/>
              <a:buChar char="§"/>
            </a:pPr>
            <a:r>
              <a:rPr lang="en-US" sz="2400" b="1" dirty="0"/>
              <a:t>Add 1 teacher and 1 para to continue expanding Pre-Kindergarten to full day</a:t>
            </a:r>
          </a:p>
          <a:p>
            <a:pPr marL="1828800" lvl="3" indent="-274320">
              <a:buFont typeface="Arial" panose="020B0604020202020204" pitchFamily="34" charset="0"/>
              <a:buChar char="•"/>
            </a:pPr>
            <a:r>
              <a:rPr lang="en-US" sz="2400" b="1" dirty="0"/>
              <a:t>This will be based on Pre-K student growth</a:t>
            </a:r>
          </a:p>
          <a:p>
            <a:pPr marL="1371600" lvl="2" indent="-274320">
              <a:buFont typeface="Wingdings" panose="05000000000000000000" pitchFamily="2" charset="2"/>
              <a:buChar char="§"/>
            </a:pPr>
            <a:r>
              <a:rPr lang="en-US" sz="2400" b="1" dirty="0"/>
              <a:t>Special Education Program</a:t>
            </a:r>
          </a:p>
          <a:p>
            <a:pPr marL="1828800" lvl="3" indent="-274320">
              <a:buFont typeface="Arial" panose="020B0604020202020204" pitchFamily="34" charset="0"/>
              <a:buChar char="•"/>
            </a:pPr>
            <a:r>
              <a:rPr lang="en-US" sz="2400" b="1" dirty="0"/>
              <a:t>1 Speech Language Pathologist due to the increase in referrals</a:t>
            </a:r>
          </a:p>
          <a:p>
            <a:pPr marL="1828800" lvl="3" indent="-274320">
              <a:buFont typeface="Arial" panose="020B0604020202020204" pitchFamily="34" charset="0"/>
              <a:buChar char="•"/>
            </a:pPr>
            <a:r>
              <a:rPr lang="en-US" sz="2400" b="1" dirty="0"/>
              <a:t>1 Licensed Psychologist due to the growth in caseloads</a:t>
            </a:r>
          </a:p>
          <a:p>
            <a:pPr marL="1371600" lvl="2" indent="-274320">
              <a:buFont typeface="Wingdings" panose="05000000000000000000" pitchFamily="2" charset="2"/>
              <a:buChar char="§"/>
            </a:pPr>
            <a:r>
              <a:rPr lang="en-US" sz="2400" b="1" dirty="0"/>
              <a:t>Add 1.5 Middle School teachers due to student growth</a:t>
            </a:r>
          </a:p>
          <a:p>
            <a:pPr marL="1371600" lvl="2" indent="-274320">
              <a:buFont typeface="Wingdings" panose="05000000000000000000" pitchFamily="2" charset="2"/>
              <a:buChar char="§"/>
            </a:pPr>
            <a:r>
              <a:rPr lang="en-US" sz="2400" b="1" dirty="0"/>
              <a:t>Add 2 teachers and 1 para at DAEP</a:t>
            </a:r>
          </a:p>
          <a:p>
            <a:pPr marL="1371600" lvl="2" indent="-274320">
              <a:buFont typeface="Wingdings" panose="05000000000000000000" pitchFamily="2" charset="2"/>
              <a:buChar char="§"/>
            </a:pPr>
            <a:r>
              <a:rPr lang="en-US" sz="2400" b="1" dirty="0"/>
              <a:t>Add an additional counselor to be split between DAEP and the Middle School</a:t>
            </a:r>
          </a:p>
        </p:txBody>
      </p:sp>
    </p:spTree>
    <p:extLst>
      <p:ext uri="{BB962C8B-B14F-4D97-AF65-F5344CB8AC3E}">
        <p14:creationId xmlns:p14="http://schemas.microsoft.com/office/powerpoint/2010/main" val="166910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Custom 18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6060C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65760" indent="-365760" algn="l">
          <a:buFont typeface="Arial" panose="020B0604020202020204" pitchFamily="34" charset="0"/>
          <a:buChar char="•"/>
          <a:defRPr sz="32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F9EEA302-4C81-40B4-800B-3E4E45A20FC7}" vid="{4B450B0D-886E-446B-8CAE-025D1C8A4B6A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9410</TotalTime>
  <Words>1168</Words>
  <Application>Microsoft Office PowerPoint</Application>
  <PresentationFormat>Widescreen</PresentationFormat>
  <Paragraphs>186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Wingdings</vt:lpstr>
      <vt:lpstr>Theme1</vt:lpstr>
      <vt:lpstr>  Public Hearing on the  2023-2024 Budget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 on Property Values</vt:lpstr>
      <vt:lpstr>Discussion on Property Values</vt:lpstr>
      <vt:lpstr>Impact of Property Values</vt:lpstr>
      <vt:lpstr>PowerPoint Presentation</vt:lpstr>
      <vt:lpstr>Next Steps</vt:lpstr>
      <vt:lpstr>PowerPoint Presentation</vt:lpstr>
    </vt:vector>
  </TitlesOfParts>
  <Company>ROISD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 Partner  Academy</dc:title>
  <dc:creator>Anderson, Karen</dc:creator>
  <cp:lastModifiedBy>Johnston, Bill</cp:lastModifiedBy>
  <cp:revision>510</cp:revision>
  <cp:lastPrinted>2023-06-08T14:43:08Z</cp:lastPrinted>
  <dcterms:created xsi:type="dcterms:W3CDTF">2018-11-05T02:22:56Z</dcterms:created>
  <dcterms:modified xsi:type="dcterms:W3CDTF">2023-06-20T23:05:50Z</dcterms:modified>
</cp:coreProperties>
</file>